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15" roundtripDataSignature="AMtx7mjDRrb3dYIswxeeCUOEYZTi3nfoO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customschemas.google.com/relationships/presentationmetadata" Target="metadata"/><Relationship Id="rId14" Type="http://schemas.openxmlformats.org/officeDocument/2006/relationships/slide" Target="slides/slide9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9" name="Google Shape;159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e5b849ee8a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e5b849ee8a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e5b849ee8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e5b849ee8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6" name="Google Shape;176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e5b849ee8a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e5b849ee8a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e5b849ee8a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e5b849ee8a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e5b849ee8a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e5b849ee8a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e5b849ee8a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e5b849ee8a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e5b849ee8a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e5b849ee8a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3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jp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4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4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/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56" name="Google Shape;56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3278924" y="414049"/>
            <a:ext cx="7626550" cy="288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5400000">
            <a:off x="4822413" y="-351912"/>
            <a:ext cx="9309800" cy="3520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/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14"/>
          <p:cNvSpPr txBox="1"/>
          <p:nvPr>
            <p:ph idx="1" type="body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/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" name="Google Shape;63;p15"/>
          <p:cNvSpPr txBox="1"/>
          <p:nvPr>
            <p:ph idx="1" type="subTitle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6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7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8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9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0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1"/>
          <p:cNvSpPr txBox="1"/>
          <p:nvPr>
            <p:ph hasCustomPrompt="1" type="title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6" name="Google Shape;76;p21"/>
          <p:cNvSpPr txBox="1"/>
          <p:nvPr>
            <p:ph idx="1" type="body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2"/>
          <p:cNvSpPr txBox="1"/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22"/>
          <p:cNvSpPr txBox="1"/>
          <p:nvPr>
            <p:ph idx="1" type="body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0" name="Google Shape;80;p22"/>
          <p:cNvSpPr txBox="1"/>
          <p:nvPr>
            <p:ph idx="2" type="body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1" name="Google Shape;81;p22"/>
          <p:cNvSpPr txBox="1"/>
          <p:nvPr>
            <p:ph idx="3" type="title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2" name="Google Shape;82;p22"/>
          <p:cNvSpPr txBox="1"/>
          <p:nvPr>
            <p:ph idx="4" type="title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5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5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3"/>
          <p:cNvSpPr txBox="1"/>
          <p:nvPr>
            <p:ph type="title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5" name="Google Shape;85;p23"/>
          <p:cNvSpPr txBox="1"/>
          <p:nvPr>
            <p:ph idx="1" type="subTitle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6" name="Google Shape;86;p23"/>
          <p:cNvSpPr txBox="1"/>
          <p:nvPr>
            <p:ph idx="2" type="title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7" name="Google Shape;87;p23"/>
          <p:cNvSpPr txBox="1"/>
          <p:nvPr>
            <p:ph idx="3" type="subTitle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8" name="Google Shape;88;p23"/>
          <p:cNvSpPr txBox="1"/>
          <p:nvPr>
            <p:ph idx="4" type="title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23"/>
          <p:cNvSpPr txBox="1"/>
          <p:nvPr>
            <p:ph idx="5" type="subTitle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23"/>
          <p:cNvSpPr txBox="1"/>
          <p:nvPr>
            <p:ph idx="6" type="title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1" name="Google Shape;91;p23"/>
          <p:cNvSpPr txBox="1"/>
          <p:nvPr>
            <p:ph idx="7" type="subTitle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2" name="Google Shape;92;p23"/>
          <p:cNvSpPr txBox="1"/>
          <p:nvPr>
            <p:ph idx="8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Numbers">
  <p:cSld name="CAPTION_ONLY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4"/>
          <p:cNvSpPr txBox="1"/>
          <p:nvPr>
            <p:ph type="title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5" name="Google Shape;95;p24"/>
          <p:cNvSpPr txBox="1"/>
          <p:nvPr>
            <p:ph idx="1" type="subTitle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6" name="Google Shape;96;p24"/>
          <p:cNvSpPr txBox="1"/>
          <p:nvPr>
            <p:ph idx="2" type="title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" name="Google Shape;97;p24"/>
          <p:cNvSpPr txBox="1"/>
          <p:nvPr>
            <p:ph idx="3" type="subTitle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8" name="Google Shape;98;p24"/>
          <p:cNvSpPr txBox="1"/>
          <p:nvPr>
            <p:ph idx="4" type="title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" name="Google Shape;99;p24"/>
          <p:cNvSpPr txBox="1"/>
          <p:nvPr>
            <p:ph idx="5" type="subTitle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5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6"/>
          <p:cNvSpPr txBox="1"/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4" name="Google Shape;104;p26"/>
          <p:cNvSpPr txBox="1"/>
          <p:nvPr>
            <p:ph idx="1" type="subTitle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5" name="Google Shape;105;p26"/>
          <p:cNvSpPr txBox="1"/>
          <p:nvPr>
            <p:ph idx="2" type="title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6" name="Google Shape;106;p26"/>
          <p:cNvSpPr txBox="1"/>
          <p:nvPr>
            <p:ph idx="3" type="subTitle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7" name="Google Shape;107;p26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8" name="Google Shape;108;p26"/>
          <p:cNvSpPr txBox="1"/>
          <p:nvPr>
            <p:ph idx="5" type="title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9" name="Google Shape;109;p26"/>
          <p:cNvSpPr txBox="1"/>
          <p:nvPr>
            <p:ph idx="6" type="subTitle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0" name="Google Shape;110;p26"/>
          <p:cNvSpPr txBox="1"/>
          <p:nvPr>
            <p:ph idx="7" type="title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1" name="Google Shape;111;p26"/>
          <p:cNvSpPr txBox="1"/>
          <p:nvPr>
            <p:ph idx="8" type="subTitle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2" name="Google Shape;112;p26"/>
          <p:cNvSpPr txBox="1"/>
          <p:nvPr>
            <p:ph idx="9" type="title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3" name="Google Shape;113;p26"/>
          <p:cNvSpPr txBox="1"/>
          <p:nvPr>
            <p:ph idx="13" type="subTitle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26"/>
          <p:cNvSpPr txBox="1"/>
          <p:nvPr>
            <p:ph idx="14" type="title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5" name="Google Shape;115;p26"/>
          <p:cNvSpPr txBox="1"/>
          <p:nvPr>
            <p:ph idx="15" type="subTitle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7"/>
          <p:cNvSpPr txBox="1"/>
          <p:nvPr>
            <p:ph idx="1" type="subTitle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8" name="Google Shape;118;p27"/>
          <p:cNvSpPr txBox="1"/>
          <p:nvPr>
            <p:ph idx="2" type="body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9" name="Google Shape;119;p27"/>
          <p:cNvSpPr txBox="1"/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8"/>
          <p:cNvSpPr txBox="1"/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2" name="Google Shape;122;p28"/>
          <p:cNvSpPr txBox="1"/>
          <p:nvPr>
            <p:ph idx="2" type="title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3" name="Google Shape;123;p28"/>
          <p:cNvSpPr txBox="1"/>
          <p:nvPr>
            <p:ph idx="1" type="subTitle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4" name="Google Shape;124;p28"/>
          <p:cNvSpPr txBox="1"/>
          <p:nvPr>
            <p:ph idx="3" type="title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5" name="Google Shape;125;p28"/>
          <p:cNvSpPr txBox="1"/>
          <p:nvPr>
            <p:ph idx="4" type="subTitle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28"/>
          <p:cNvSpPr txBox="1"/>
          <p:nvPr>
            <p:ph idx="5" type="title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7" name="Google Shape;127;p28"/>
          <p:cNvSpPr txBox="1"/>
          <p:nvPr>
            <p:ph idx="6" type="subTitle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28"/>
          <p:cNvSpPr txBox="1"/>
          <p:nvPr>
            <p:ph idx="7" type="title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9" name="Google Shape;129;p28"/>
          <p:cNvSpPr txBox="1"/>
          <p:nvPr>
            <p:ph idx="8" type="subTitle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9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2" name="Google Shape;132;p29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0"/>
          <p:cNvSpPr txBox="1"/>
          <p:nvPr>
            <p:ph idx="1" type="subTitle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5" name="Google Shape;135;p30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APTION_ONL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1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8" name="Google Shape;138;p31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2"/>
          <p:cNvSpPr txBox="1"/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1" name="Google Shape;141;p32"/>
          <p:cNvSpPr txBox="1"/>
          <p:nvPr>
            <p:ph idx="1" type="subTitle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6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" name="Google Shape;19;p6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1625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indent="-301625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indent="-301625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indent="-301625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indent="-301625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indent="-301625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indent="-301625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indent="-301625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indent="-301625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3"/>
          <p:cNvSpPr txBox="1"/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" name="Google Shape;144;p33"/>
          <p:cNvSpPr txBox="1"/>
          <p:nvPr>
            <p:ph idx="1" type="subTitle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45" name="Google Shape;145;p33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GB" sz="1000" u="none" cap="none" strike="noStrik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CREDITS: This presentation template was created by </a:t>
            </a:r>
            <a:r>
              <a:rPr b="0" i="0" lang="en-GB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0" i="0" lang="en-GB" sz="1000" u="none" cap="none" strike="noStrik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, including icons by </a:t>
            </a:r>
            <a:r>
              <a:rPr b="0" i="0" lang="en-GB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0" i="0" lang="en-GB" sz="1000" u="none" cap="none" strike="noStrik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, and infographics &amp; images by </a:t>
            </a:r>
            <a:r>
              <a:rPr b="0" i="0" lang="en-GB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0" i="0" lang="en-GB" sz="1000" u="none" cap="none" strike="noStrik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. </a:t>
            </a:r>
            <a:endParaRPr b="0" i="0" sz="1000" u="none" cap="none" strike="noStrike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4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8" name="Google Shape;148;p34"/>
          <p:cNvSpPr txBox="1"/>
          <p:nvPr>
            <p:ph idx="1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5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1" name="Google Shape;151;p35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6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4" name="Google Shape;154;p36"/>
          <p:cNvSpPr txBox="1"/>
          <p:nvPr>
            <p:ph idx="1" type="body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5" name="Google Shape;155;p36"/>
          <p:cNvSpPr txBox="1"/>
          <p:nvPr>
            <p:ph idx="2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7"/>
          <p:cNvSpPr txBox="1"/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7"/>
          <p:cNvSpPr txBox="1"/>
          <p:nvPr>
            <p:ph idx="1" type="subTitle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" name="Google Shape;23;p7"/>
          <p:cNvSpPr txBox="1"/>
          <p:nvPr>
            <p:ph idx="2" type="title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7"/>
          <p:cNvSpPr txBox="1"/>
          <p:nvPr>
            <p:ph idx="3" type="subTitle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" name="Google Shape;25;p7"/>
          <p:cNvSpPr txBox="1"/>
          <p:nvPr>
            <p:ph idx="4" type="title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" name="Google Shape;26;p7"/>
          <p:cNvSpPr txBox="1"/>
          <p:nvPr>
            <p:ph idx="5" type="subTitle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7"/>
          <p:cNvSpPr txBox="1"/>
          <p:nvPr>
            <p:ph idx="6" type="title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" name="Google Shape;28;p7"/>
          <p:cNvSpPr txBox="1"/>
          <p:nvPr>
            <p:ph idx="7" type="title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" name="Google Shape;29;p7"/>
          <p:cNvSpPr txBox="1"/>
          <p:nvPr>
            <p:ph idx="8" type="title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8"/>
          <p:cNvSpPr txBox="1"/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76A5AF">
                <a:alpha val="87058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" name="Google Shape;32;p8"/>
          <p:cNvSpPr txBox="1"/>
          <p:nvPr>
            <p:ph idx="1" type="subTitle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9"/>
          <p:cNvSpPr txBox="1"/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9"/>
          <p:cNvSpPr txBox="1"/>
          <p:nvPr>
            <p:ph idx="1" type="subTitle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0"/>
          <p:cNvSpPr txBox="1"/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10"/>
          <p:cNvSpPr txBox="1"/>
          <p:nvPr>
            <p:ph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6360000" dist="28575">
              <a:schemeClr val="accent1">
                <a:alpha val="49019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10"/>
          <p:cNvSpPr txBox="1"/>
          <p:nvPr>
            <p:ph idx="1" type="subTitle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1"/>
          <p:cNvSpPr txBox="1"/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11"/>
          <p:cNvSpPr txBox="1"/>
          <p:nvPr>
            <p:ph idx="1" type="subTitle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11"/>
          <p:cNvSpPr txBox="1"/>
          <p:nvPr>
            <p:ph idx="2" type="title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11"/>
          <p:cNvSpPr txBox="1"/>
          <p:nvPr>
            <p:ph idx="3" type="subTitle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11"/>
          <p:cNvSpPr txBox="1"/>
          <p:nvPr>
            <p:ph idx="4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2"/>
          <p:cNvSpPr txBox="1"/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12"/>
          <p:cNvSpPr txBox="1"/>
          <p:nvPr>
            <p:ph idx="1" type="subTitle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" name="Google Shape;49;p12"/>
          <p:cNvSpPr txBox="1"/>
          <p:nvPr>
            <p:ph idx="2" type="title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" name="Google Shape;50;p12"/>
          <p:cNvSpPr txBox="1"/>
          <p:nvPr>
            <p:ph idx="3" type="subTitle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12"/>
          <p:cNvSpPr txBox="1"/>
          <p:nvPr>
            <p:ph idx="4" type="title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2" name="Google Shape;52;p12"/>
          <p:cNvSpPr txBox="1"/>
          <p:nvPr>
            <p:ph idx="5" type="subTitle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" name="Google Shape;53;p12"/>
          <p:cNvSpPr txBox="1"/>
          <p:nvPr>
            <p:ph idx="6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29" Type="http://schemas.openxmlformats.org/officeDocument/2006/relationships/slideLayout" Target="../slideLayouts/slideLayout28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31" Type="http://schemas.openxmlformats.org/officeDocument/2006/relationships/slideLayout" Target="../slideLayouts/slideLayout30.xml"/><Relationship Id="rId30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0.xml"/><Relationship Id="rId33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9.xml"/><Relationship Id="rId32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12.xml"/><Relationship Id="rId35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11.xml"/><Relationship Id="rId34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36" Type="http://schemas.openxmlformats.org/officeDocument/2006/relationships/theme" Target="../theme/theme2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b="0" i="0" sz="18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8" name="Google Shape;8;p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219462" y="122249"/>
            <a:ext cx="827889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3"/>
          <p:cNvSpPr txBox="1"/>
          <p:nvPr/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i="0" sz="30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" name="Google Shape;10;p3"/>
          <p:cNvSpPr txBox="1"/>
          <p:nvPr/>
        </p:nvSpPr>
        <p:spPr>
          <a:xfrm>
            <a:off x="113150" y="4525425"/>
            <a:ext cx="251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GB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 </a:t>
            </a:r>
            <a:r>
              <a:rPr b="1" i="0" lang="en-GB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www.</a:t>
            </a:r>
            <a:r>
              <a:rPr b="1" i="0" lang="en-GB" sz="1400" u="sng" cap="none" strike="noStrike">
                <a:solidFill>
                  <a:srgbClr val="FFD966"/>
                </a:solidFill>
                <a:latin typeface="Montserrat"/>
                <a:ea typeface="Montserrat"/>
                <a:cs typeface="Montserrat"/>
                <a:sym typeface="Montserrat"/>
              </a:rPr>
              <a:t>dataisgood</a:t>
            </a:r>
            <a:r>
              <a:rPr b="1" i="0" lang="en-GB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.com</a:t>
            </a:r>
            <a:endParaRPr b="1" i="0" sz="1400" u="sng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0" lang="en-GB" u="sng">
                <a:latin typeface="Arial"/>
                <a:ea typeface="Arial"/>
                <a:cs typeface="Arial"/>
                <a:sym typeface="Arial"/>
              </a:rPr>
              <a:t>Creating and declaring Variables</a:t>
            </a:r>
            <a:endParaRPr u="sng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e5b849ee8a_0_40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-GB" sz="1800">
                <a:latin typeface="Montserrat"/>
                <a:ea typeface="Montserrat"/>
                <a:cs typeface="Montserrat"/>
                <a:sym typeface="Montserrat"/>
              </a:rPr>
              <a:t>Variables are containers for storing data values.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-GB" sz="1800">
                <a:latin typeface="Montserrat"/>
                <a:ea typeface="Montserrat"/>
                <a:cs typeface="Montserrat"/>
                <a:sym typeface="Montserrat"/>
              </a:rPr>
              <a:t>Store a value we declare a variable.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7" name="Google Shape;167;ge5b849ee8a_0_40"/>
          <p:cNvSpPr txBox="1"/>
          <p:nvPr>
            <p:ph type="title"/>
          </p:nvPr>
        </p:nvSpPr>
        <p:spPr>
          <a:xfrm>
            <a:off x="820625" y="562900"/>
            <a:ext cx="5735700" cy="53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Variable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e5b849ee8a_0_0"/>
          <p:cNvSpPr txBox="1"/>
          <p:nvPr>
            <p:ph idx="1" type="body"/>
          </p:nvPr>
        </p:nvSpPr>
        <p:spPr>
          <a:xfrm>
            <a:off x="938500" y="1227000"/>
            <a:ext cx="4750500" cy="292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800">
                <a:latin typeface="Montserrat"/>
                <a:ea typeface="Montserrat"/>
                <a:cs typeface="Montserrat"/>
                <a:sym typeface="Montserrat"/>
              </a:rPr>
              <a:t>var x=2;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800">
                <a:latin typeface="Montserrat"/>
                <a:ea typeface="Montserrat"/>
                <a:cs typeface="Montserrat"/>
                <a:sym typeface="Montserrat"/>
              </a:rPr>
              <a:t>var y=10;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800">
                <a:latin typeface="Montserrat"/>
                <a:ea typeface="Montserrat"/>
                <a:cs typeface="Montserrat"/>
                <a:sym typeface="Montserrat"/>
              </a:rPr>
              <a:t>var z=x+y;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-GB" sz="1800">
                <a:latin typeface="Montserrat"/>
                <a:ea typeface="Montserrat"/>
                <a:cs typeface="Montserrat"/>
                <a:sym typeface="Montserrat"/>
              </a:rPr>
              <a:t>x stores the value 2,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-GB" sz="1800">
                <a:latin typeface="Montserrat"/>
                <a:ea typeface="Montserrat"/>
                <a:cs typeface="Montserrat"/>
                <a:sym typeface="Montserrat"/>
              </a:rPr>
              <a:t>y stores the value 10,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-GB" sz="1800">
                <a:latin typeface="Montserrat"/>
                <a:ea typeface="Montserrat"/>
                <a:cs typeface="Montserrat"/>
                <a:sym typeface="Montserrat"/>
              </a:rPr>
              <a:t>z is the sum of x and y as 12.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73" name="Google Shape;173;ge5b849ee8a_0_0"/>
          <p:cNvSpPr txBox="1"/>
          <p:nvPr>
            <p:ph type="title"/>
          </p:nvPr>
        </p:nvSpPr>
        <p:spPr>
          <a:xfrm>
            <a:off x="641050" y="445025"/>
            <a:ext cx="5735700" cy="64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Cool Examples: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"/>
          <p:cNvSpPr txBox="1"/>
          <p:nvPr>
            <p:ph idx="1" type="body"/>
          </p:nvPr>
        </p:nvSpPr>
        <p:spPr>
          <a:xfrm>
            <a:off x="638350" y="1473200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GB" sz="1800">
                <a:latin typeface="Montserrat"/>
                <a:ea typeface="Montserrat"/>
                <a:cs typeface="Montserrat"/>
                <a:sym typeface="Montserrat"/>
              </a:rPr>
              <a:t>U</a:t>
            </a:r>
            <a:r>
              <a:rPr lang="en-GB" sz="1800">
                <a:latin typeface="Montserrat"/>
                <a:ea typeface="Montserrat"/>
                <a:cs typeface="Montserrat"/>
                <a:sym typeface="Montserrat"/>
              </a:rPr>
              <a:t>nique names called Identifiers.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-GB" sz="1800">
                <a:latin typeface="Montserrat"/>
                <a:ea typeface="Montserrat"/>
                <a:cs typeface="Montserrat"/>
                <a:sym typeface="Montserrat"/>
              </a:rPr>
              <a:t> Letters, digits, underscores, and dollar signs.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-GB" sz="1800">
                <a:latin typeface="Montserrat"/>
                <a:ea typeface="Montserrat"/>
                <a:cs typeface="Montserrat"/>
                <a:sym typeface="Montserrat"/>
              </a:rPr>
              <a:t> Must b</a:t>
            </a:r>
            <a:r>
              <a:rPr lang="en-GB" sz="1800">
                <a:latin typeface="Montserrat"/>
                <a:ea typeface="Montserrat"/>
                <a:cs typeface="Montserrat"/>
                <a:sym typeface="Montserrat"/>
              </a:rPr>
              <a:t>egin with a letter.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9" name="Google Shape;179;p2"/>
          <p:cNvSpPr txBox="1"/>
          <p:nvPr>
            <p:ph type="title"/>
          </p:nvPr>
        </p:nvSpPr>
        <p:spPr>
          <a:xfrm>
            <a:off x="477250" y="482225"/>
            <a:ext cx="5735700" cy="62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2400"/>
              <a:buNone/>
            </a:pPr>
            <a:r>
              <a:rPr lang="en-GB">
                <a:solidFill>
                  <a:schemeClr val="lt2"/>
                </a:solidFill>
              </a:rPr>
              <a:t>Vital Rules for Variable Creation.</a:t>
            </a:r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e5b849ee8a_0_30"/>
          <p:cNvSpPr txBox="1"/>
          <p:nvPr>
            <p:ph idx="1" type="body"/>
          </p:nvPr>
        </p:nvSpPr>
        <p:spPr>
          <a:xfrm>
            <a:off x="913700" y="1522925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-GB" sz="1800">
                <a:latin typeface="Montserrat"/>
                <a:ea typeface="Montserrat"/>
                <a:cs typeface="Montserrat"/>
                <a:sym typeface="Montserrat"/>
              </a:rPr>
              <a:t>Names can also begin with $ and _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-GB" sz="1800">
                <a:latin typeface="Montserrat"/>
                <a:ea typeface="Montserrat"/>
                <a:cs typeface="Montserrat"/>
                <a:sym typeface="Montserrat"/>
              </a:rPr>
              <a:t>Names are case sensitive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-GB" sz="1800">
                <a:latin typeface="Montserrat"/>
                <a:ea typeface="Montserrat"/>
                <a:cs typeface="Montserrat"/>
                <a:sym typeface="Montserrat"/>
              </a:rPr>
              <a:t>JavaScript keywords cannot be used as names.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5" name="Google Shape;185;ge5b849ee8a_0_30"/>
          <p:cNvSpPr txBox="1"/>
          <p:nvPr>
            <p:ph type="title"/>
          </p:nvPr>
        </p:nvSpPr>
        <p:spPr>
          <a:xfrm>
            <a:off x="477250" y="482225"/>
            <a:ext cx="5735700" cy="62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2400"/>
              <a:buNone/>
            </a:pPr>
            <a:r>
              <a:rPr lang="en-GB">
                <a:solidFill>
                  <a:schemeClr val="lt2"/>
                </a:solidFill>
              </a:rPr>
              <a:t>Vital Rules for Variable Creation.</a:t>
            </a:r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e5b849ee8a_0_10"/>
          <p:cNvSpPr txBox="1"/>
          <p:nvPr>
            <p:ph idx="1" type="body"/>
          </p:nvPr>
        </p:nvSpPr>
        <p:spPr>
          <a:xfrm>
            <a:off x="694075" y="1386425"/>
            <a:ext cx="5527800" cy="303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2286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800">
                <a:latin typeface="Montserrat"/>
                <a:ea typeface="Montserrat"/>
                <a:cs typeface="Montserrat"/>
                <a:sym typeface="Montserrat"/>
              </a:rPr>
              <a:t>var person = “Justin”, placeName = “New York” , age = 20;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228600" lvl="0" marL="22860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1800">
                <a:latin typeface="Montserrat"/>
                <a:ea typeface="Montserrat"/>
                <a:cs typeface="Montserrat"/>
                <a:sym typeface="Montserrat"/>
              </a:rPr>
              <a:t>for Strings, we use double quotes(“..”);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1" name="Google Shape;191;ge5b849ee8a_0_10"/>
          <p:cNvSpPr txBox="1"/>
          <p:nvPr>
            <p:ph type="title"/>
          </p:nvPr>
        </p:nvSpPr>
        <p:spPr>
          <a:xfrm>
            <a:off x="557725" y="445025"/>
            <a:ext cx="6593700" cy="63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2286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-GB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Multiple variables in single statement</a:t>
            </a:r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e5b849ee8a_0_15"/>
          <p:cNvSpPr txBox="1"/>
          <p:nvPr>
            <p:ph idx="1" type="body"/>
          </p:nvPr>
        </p:nvSpPr>
        <p:spPr>
          <a:xfrm>
            <a:off x="656875" y="1437700"/>
            <a:ext cx="5416200" cy="298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-GB" sz="1800">
                <a:latin typeface="Montserrat"/>
                <a:ea typeface="Montserrat"/>
                <a:cs typeface="Montserrat"/>
                <a:sym typeface="Montserrat"/>
              </a:rPr>
              <a:t>var colorName=”Blue”;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-GB" sz="1800">
                <a:latin typeface="Montserrat"/>
                <a:ea typeface="Montserrat"/>
                <a:cs typeface="Montserrat"/>
                <a:sym typeface="Montserrat"/>
              </a:rPr>
              <a:t>var colorName;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1800">
                <a:latin typeface="Montserrat"/>
                <a:ea typeface="Montserrat"/>
                <a:cs typeface="Montserrat"/>
                <a:sym typeface="Montserrat"/>
              </a:rPr>
              <a:t>colorName will still have value Blue after the execution.</a:t>
            </a:r>
            <a:endParaRPr sz="1800"/>
          </a:p>
        </p:txBody>
      </p:sp>
      <p:sp>
        <p:nvSpPr>
          <p:cNvPr id="197" name="Google Shape;197;ge5b849ee8a_0_15"/>
          <p:cNvSpPr txBox="1"/>
          <p:nvPr>
            <p:ph type="title"/>
          </p:nvPr>
        </p:nvSpPr>
        <p:spPr>
          <a:xfrm>
            <a:off x="492325" y="494600"/>
            <a:ext cx="5735700" cy="62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-GB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Re-declaring JavaScript Variables</a:t>
            </a:r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e5b849ee8a_0_20"/>
          <p:cNvSpPr txBox="1"/>
          <p:nvPr>
            <p:ph idx="1" type="body"/>
          </p:nvPr>
        </p:nvSpPr>
        <p:spPr>
          <a:xfrm>
            <a:off x="591450" y="1326150"/>
            <a:ext cx="5667600" cy="294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-GB" sz="1800">
                <a:latin typeface="Montserrat"/>
                <a:ea typeface="Montserrat"/>
                <a:cs typeface="Montserrat"/>
                <a:sym typeface="Montserrat"/>
              </a:rPr>
              <a:t>var $$$= “Hello”;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-GB" sz="1800">
                <a:latin typeface="Montserrat"/>
                <a:ea typeface="Montserrat"/>
                <a:cs typeface="Montserrat"/>
                <a:sym typeface="Montserrat"/>
              </a:rPr>
              <a:t> var $ =2;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-GB" sz="1800">
                <a:latin typeface="Montserrat"/>
                <a:ea typeface="Montserrat"/>
                <a:cs typeface="Montserrat"/>
                <a:sym typeface="Montserrat"/>
              </a:rPr>
              <a:t>var $age=20;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800">
                <a:latin typeface="Montserrat"/>
                <a:ea typeface="Montserrat"/>
                <a:cs typeface="Montserrat"/>
                <a:sym typeface="Montserrat"/>
              </a:rPr>
              <a:t> Dollar sign is not much used for declaring.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800">
                <a:latin typeface="Montserrat"/>
                <a:ea typeface="Montserrat"/>
                <a:cs typeface="Montserrat"/>
                <a:sym typeface="Montserrat"/>
              </a:rPr>
              <a:t> It is an alias for the main function in a       JavaScript library.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03" name="Google Shape;203;ge5b849ee8a_0_20"/>
          <p:cNvSpPr txBox="1"/>
          <p:nvPr>
            <p:ph type="title"/>
          </p:nvPr>
        </p:nvSpPr>
        <p:spPr>
          <a:xfrm>
            <a:off x="470950" y="445025"/>
            <a:ext cx="6581100" cy="69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-GB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Variables beginning with Dollar sign($):</a:t>
            </a:r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e5b849ee8a_0_25"/>
          <p:cNvSpPr txBox="1"/>
          <p:nvPr>
            <p:ph idx="1" type="body"/>
          </p:nvPr>
        </p:nvSpPr>
        <p:spPr>
          <a:xfrm>
            <a:off x="950875" y="1485775"/>
            <a:ext cx="4946400" cy="14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-GB" sz="1800">
                <a:latin typeface="Montserrat"/>
                <a:ea typeface="Montserrat"/>
                <a:cs typeface="Montserrat"/>
                <a:sym typeface="Montserrat"/>
              </a:rPr>
              <a:t>var _firstName = “John”;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-GB" sz="1800">
                <a:latin typeface="Montserrat"/>
                <a:ea typeface="Montserrat"/>
                <a:cs typeface="Montserrat"/>
                <a:sym typeface="Montserrat"/>
              </a:rPr>
              <a:t> var _age= 21;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-GB" sz="1800">
                <a:latin typeface="Montserrat"/>
                <a:ea typeface="Montserrat"/>
                <a:cs typeface="Montserrat"/>
                <a:sym typeface="Montserrat"/>
              </a:rPr>
              <a:t> var _lastName = “Cullen”;</a:t>
            </a:r>
            <a:endParaRPr sz="1800"/>
          </a:p>
        </p:txBody>
      </p:sp>
      <p:sp>
        <p:nvSpPr>
          <p:cNvPr id="209" name="Google Shape;209;ge5b849ee8a_0_25"/>
          <p:cNvSpPr txBox="1"/>
          <p:nvPr>
            <p:ph type="title"/>
          </p:nvPr>
        </p:nvSpPr>
        <p:spPr>
          <a:xfrm>
            <a:off x="557725" y="445025"/>
            <a:ext cx="6469800" cy="62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Variables begin with Underscore (_):</a:t>
            </a:r>
            <a:endParaRPr b="1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